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5" r:id="rId6"/>
    <p:sldId id="259" r:id="rId7"/>
    <p:sldId id="261" r:id="rId8"/>
    <p:sldId id="266" r:id="rId9"/>
    <p:sldId id="269" r:id="rId10"/>
    <p:sldId id="267" r:id="rId11"/>
    <p:sldId id="268" r:id="rId12"/>
    <p:sldId id="270" r:id="rId13"/>
    <p:sldId id="271" r:id="rId14"/>
    <p:sldId id="272" r:id="rId15"/>
    <p:sldId id="273" r:id="rId16"/>
    <p:sldId id="260" r:id="rId17"/>
    <p:sldId id="274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1" r:id="rId26"/>
    <p:sldId id="292" r:id="rId27"/>
    <p:sldId id="262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94" r:id="rId36"/>
    <p:sldId id="295" r:id="rId37"/>
    <p:sldId id="308" r:id="rId38"/>
    <p:sldId id="309" r:id="rId39"/>
    <p:sldId id="282" r:id="rId40"/>
    <p:sldId id="293" r:id="rId41"/>
    <p:sldId id="258" r:id="rId42"/>
    <p:sldId id="296" r:id="rId43"/>
    <p:sldId id="297" r:id="rId44"/>
    <p:sldId id="298" r:id="rId45"/>
    <p:sldId id="299" r:id="rId46"/>
    <p:sldId id="300" r:id="rId47"/>
    <p:sldId id="301" r:id="rId48"/>
    <p:sldId id="303" r:id="rId49"/>
    <p:sldId id="302" r:id="rId50"/>
    <p:sldId id="304" r:id="rId51"/>
    <p:sldId id="305" r:id="rId52"/>
    <p:sldId id="306" r:id="rId53"/>
    <p:sldId id="307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60"/>
  </p:normalViewPr>
  <p:slideViewPr>
    <p:cSldViewPr snapToGrid="0">
      <p:cViewPr>
        <p:scale>
          <a:sx n="100" d="100"/>
          <a:sy n="100" d="100"/>
        </p:scale>
        <p:origin x="-4011" y="-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71AA7-9A82-A7F2-F6E6-60F71CABD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602388-6784-8BC1-EB41-DB6DDED72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98632-5BD4-2DAE-3E1F-EE701650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871D9-AE14-73DA-FDDE-E1C911570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68FBF-A269-EB21-6771-3B22297B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07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06307-BB1B-8E77-C874-A496B291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6DE21D-5C3D-A1EE-823F-AC2997DFC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53183-995F-D0E0-123F-05EA29B81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27F59-6560-6A1F-2FCB-D1C097A8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799FF-1B36-9B40-82F9-370BB98C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87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D6208F-9D06-9D88-4824-F1069F0A8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103F4C-F268-EFE3-C1EB-1D2C9F564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687B3-224A-8D28-6B92-17663626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25190A-816D-36A0-3C99-4477E40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D519FD-FFB2-F378-288C-72B45E9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2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44A9B-891C-2F6A-FE9A-91C82BDE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EB1BB-F717-5953-C1F3-68994F978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608E4-3550-8700-07E0-7DD2E2EC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DA96D3-1E20-7FCE-40C3-4E60E4B0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2CC38B-3E3E-A597-5675-859D7E4F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5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7F0D4-DFA0-5D9E-530B-73C5D10F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5D7EE7-5CDF-C86A-41E9-F5078826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EA224-6614-E97F-444D-4DB09C8DB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D0722-4F28-BAFD-247F-9CF3A09E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B1DA6-8C41-38E0-54EC-EF9E0FF5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8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884F-F457-26D5-2B0C-5440B7AE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7E0142-AECF-510C-9451-071583E54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D6BBBF-11D0-2F69-9A10-B4A3E820D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88753D-3462-7D65-9863-D0FFF3BF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48E5A8-AEBD-47D2-284E-3B7D51DBF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0C0DCF-818E-F0B5-B3D6-0E4A1820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1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87E41-7721-6729-7C5D-47B607AD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35A300-35A2-8C2B-6110-520322737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B3AC21-F9C8-76D9-69C8-68072F26A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11351D-E0A9-A785-7CA9-727FACE1B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22F66C-95A9-3D2D-7B04-0DA5D405F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35814A-EB98-6710-7F5F-7A62C7625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16B326-63A9-A9C7-B0F0-BA5ED70F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E87AA-7D08-9577-3F35-28648B24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21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C69AE-9D5E-E9B1-4A05-814536EF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9F66CC-90AF-024E-9CFF-9939B0D5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696219-0403-9BFF-E825-C4313D6F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573626-FD11-8238-47EE-8287FB3E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6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05CA4E-6EB0-6CEE-E4F3-01EE04F8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9E59D3-6AC3-C4C2-668B-F197DA46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FB8B3D-210B-C946-A9F4-E7C528F0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4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943F3-A042-5CB3-B3AF-498A0E35C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6B922-92B6-7DFB-D49C-4FC5854FF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4C242A-0D7F-D2B7-8092-5E7AAC7FA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735922-DB5F-68CF-007B-93C851F26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DBEF2F-E6A0-ED6B-39F0-4DF6FB34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1B430-50A8-A7D2-2BB8-9E38E003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23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ABEDD-9D59-E4CC-1A0C-37A1CD91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F97A86-BDD7-C326-C501-7DFFC706E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6D8CBA-CC7E-B46B-8256-AEA5A6C22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390E45-F693-6A78-325F-262158B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3B17FA-9A8E-4329-E563-CBE27F37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5E2172-8EDA-07E6-2686-EFECCF83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73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50B856-2C12-44C3-24DB-1EB4CC12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177FC9-3C78-6BC8-8009-BD1845A4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FB5B7-DC0C-1CEF-110D-5323854F3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6CBA6-BAAE-4DB9-8FFC-E9C834233C8A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93EDA-3FE8-B552-CCC9-10B93652B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EA8F2-0918-263C-549E-A16181E04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96918-5301-45C0-8B40-744D018F4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36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9DA36-2E65-4947-8B4F-4F8D402E6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4F8B87-7A89-E64D-935A-C84F56D54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77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60BAD-76D6-FBCC-78F7-59C10158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r>
              <a:rPr lang="en-US" altLang="ko-KR" dirty="0"/>
              <a:t>-</a:t>
            </a:r>
            <a:r>
              <a:rPr lang="ko-KR" altLang="en-US" dirty="0"/>
              <a:t>문자열 연결 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3ECA1-B8B6-DA85-FB32-EB9699C46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Lora" pitchFamily="2" charset="0"/>
              </a:rPr>
              <a:t>+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연산자는 피연산자 중 하나 이상이 문자열인 경우 문자열 연결 연산자로 동작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itchFamily="2" charset="0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3DA977-DF8E-FF25-CE3C-D53B7FAB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11" y="2971796"/>
            <a:ext cx="4840817" cy="20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61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F30A9-F02B-C3DB-AF40-0D9343D9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r>
              <a:rPr lang="en-US" altLang="ko-KR" dirty="0"/>
              <a:t>-</a:t>
            </a:r>
            <a:r>
              <a:rPr lang="ko-KR" altLang="en-US" dirty="0"/>
              <a:t>할당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78561-81E0-89BB-33F2-13155034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4154"/>
            <a:ext cx="6531629" cy="32868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06A0FF-2B80-9D62-5088-27E846F7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52" y="1243122"/>
            <a:ext cx="4119301" cy="39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0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B71EC-EAFC-7E97-AAEB-45A33BFB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r>
              <a:rPr lang="en-US" altLang="ko-KR" dirty="0"/>
              <a:t>-</a:t>
            </a:r>
            <a:r>
              <a:rPr lang="ko-KR" altLang="en-US" dirty="0"/>
              <a:t>동등</a:t>
            </a:r>
            <a:r>
              <a:rPr lang="en-US" altLang="ko-KR" dirty="0"/>
              <a:t>/</a:t>
            </a:r>
            <a:r>
              <a:rPr lang="ko-KR" altLang="en-US" dirty="0"/>
              <a:t>일치 비교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B18998-791E-E96F-19CD-9BA60400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16" y="2282248"/>
            <a:ext cx="5646987" cy="2576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B5DE3A-1620-DDAF-BDD8-783E957D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19" y="1703740"/>
            <a:ext cx="6083047" cy="1449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598876-50D3-0B69-BFC6-5F1460F97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619" y="3214703"/>
            <a:ext cx="2015110" cy="10129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6EB467-9C35-F6E9-1FC0-B7D7D4241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619" y="4388016"/>
            <a:ext cx="2408432" cy="4256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8DAA86-1567-D12A-0251-01F2B2E85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619" y="4974037"/>
            <a:ext cx="2713991" cy="5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2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375F8-C473-95BF-E62F-DDB688DC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r>
              <a:rPr lang="en-US" altLang="ko-KR" dirty="0"/>
              <a:t>-</a:t>
            </a:r>
            <a:r>
              <a:rPr lang="ko-KR" altLang="en-US" dirty="0"/>
              <a:t>대소관계 비교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5FDF7-54B0-B52E-386F-8DC53F03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8" y="2690599"/>
            <a:ext cx="7176792" cy="26912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470CC4-245B-2610-3271-4979C66A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654" y="1070524"/>
            <a:ext cx="2658775" cy="53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0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9B632-B85E-D6EC-4637-CFB7CCC0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r>
              <a:rPr lang="en-US" altLang="ko-KR" dirty="0"/>
              <a:t>-</a:t>
            </a:r>
            <a:r>
              <a:rPr lang="ko-KR" altLang="en-US" dirty="0" err="1"/>
              <a:t>삼항</a:t>
            </a:r>
            <a:r>
              <a:rPr lang="ko-KR" altLang="en-US" dirty="0"/>
              <a:t> 조건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6DEFD0-DDA2-90AD-3EB4-37B11217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75" y="1690688"/>
            <a:ext cx="10515600" cy="929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B080D8-4DEA-70A9-8D71-F34F0C0CA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5" y="3393397"/>
            <a:ext cx="4602632" cy="22015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1D6366-8153-3FB0-19E9-07907AA95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094" y="3393397"/>
            <a:ext cx="4119593" cy="21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2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866A3-C219-BBE8-F285-64EFB65A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r>
              <a:rPr lang="en-US" altLang="ko-KR" dirty="0"/>
              <a:t>-</a:t>
            </a:r>
            <a:r>
              <a:rPr lang="ko-KR" altLang="en-US" dirty="0"/>
              <a:t>논리연산자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DC078-009B-61C2-B2C1-8A2D94E0D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06" y="2936014"/>
            <a:ext cx="5976981" cy="18621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19C610-9DEE-8CD7-A2E7-9DBE2C69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039" y="1104860"/>
            <a:ext cx="3451802" cy="5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52E43-3AAE-CC6A-112A-CBBE6D86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r>
              <a:rPr lang="en-US" altLang="ko-KR" dirty="0"/>
              <a:t>-</a:t>
            </a:r>
            <a:r>
              <a:rPr lang="ko-KR" altLang="en-US" dirty="0"/>
              <a:t>논리연산자</a:t>
            </a:r>
            <a:r>
              <a:rPr lang="en-US" altLang="ko-KR" dirty="0"/>
              <a:t>-</a:t>
            </a:r>
            <a:r>
              <a:rPr lang="ko-KR" altLang="en-US" dirty="0"/>
              <a:t>단축평가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876F89-E3D0-896B-9599-CCFB203A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3100"/>
            <a:ext cx="5814862" cy="22281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8F5C3D-7C90-85A1-E0C1-D1A9891A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218" y="2003507"/>
            <a:ext cx="4179850" cy="4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60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52E43-3AAE-CC6A-112A-CBBE6D86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r>
              <a:rPr lang="en-US" altLang="ko-KR" dirty="0"/>
              <a:t>-</a:t>
            </a:r>
            <a:r>
              <a:rPr lang="ko-KR" altLang="en-US" dirty="0"/>
              <a:t>논리연산자</a:t>
            </a:r>
            <a:r>
              <a:rPr lang="en-US" altLang="ko-KR" dirty="0"/>
              <a:t>-</a:t>
            </a:r>
            <a:r>
              <a:rPr lang="ko-KR" altLang="en-US" dirty="0"/>
              <a:t>단축평가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8C5C58-1104-40C9-170E-87E4922B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80" y="1603517"/>
            <a:ext cx="4363077" cy="48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595B6-1C93-D165-C17F-819D7F1A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en-US" altLang="ko-KR" dirty="0"/>
              <a:t>-</a:t>
            </a:r>
            <a:r>
              <a:rPr lang="ko-KR" altLang="en-US" dirty="0"/>
              <a:t>조건문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85562-C405-A9E7-7B33-F68A5D13B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If/else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switch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CC370F-A5C9-32CD-2AAC-E97E53253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617" y="1825625"/>
            <a:ext cx="4875894" cy="17863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762328-0C26-CA92-33F2-E5AE6C81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447" y="4026645"/>
            <a:ext cx="4794734" cy="21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2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95EF4-144C-604C-F25C-E863E1A2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en-US" altLang="ko-KR" dirty="0"/>
              <a:t>-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A417E7-DE84-E9AB-8C18-98B4686B1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033"/>
            <a:ext cx="5257800" cy="4351338"/>
          </a:xfrm>
        </p:spPr>
        <p:txBody>
          <a:bodyPr/>
          <a:lstStyle/>
          <a:p>
            <a:r>
              <a:rPr lang="en-US" altLang="ko-KR" dirty="0"/>
              <a:t>For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while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FD0470-B15E-77B4-C308-B09FFFD0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36" y="2505067"/>
            <a:ext cx="3032469" cy="10143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EE5A49-B2C4-700D-EF19-CDF002C3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37" y="4536028"/>
            <a:ext cx="4257706" cy="178118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223FCA-0405-922F-B06D-03465BB34094}"/>
              </a:ext>
            </a:extLst>
          </p:cNvPr>
          <p:cNvSpPr txBox="1">
            <a:spLocks/>
          </p:cNvSpPr>
          <p:nvPr/>
        </p:nvSpPr>
        <p:spPr>
          <a:xfrm>
            <a:off x="838200" y="18520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For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while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BA5ECF5-4ABB-5EF3-2BD5-C815B493EDF7}"/>
              </a:ext>
            </a:extLst>
          </p:cNvPr>
          <p:cNvSpPr txBox="1">
            <a:spLocks/>
          </p:cNvSpPr>
          <p:nvPr/>
        </p:nvSpPr>
        <p:spPr>
          <a:xfrm>
            <a:off x="6553174" y="1852033"/>
            <a:ext cx="3437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Do while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48DC80-E239-3C30-EF17-9269170F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17" y="2505067"/>
            <a:ext cx="4514883" cy="18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4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A4E69-24C9-B40F-F636-6BDBFB6A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C01B1-643C-DE43-F1E6-BEAD18DAE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ko-KR" b="1" dirty="0"/>
              <a:t>Primitive type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Number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String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Boolean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Null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Undefined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Symbol</a:t>
            </a:r>
          </a:p>
          <a:p>
            <a:pPr>
              <a:lnSpc>
                <a:spcPct val="130000"/>
              </a:lnSpc>
            </a:pPr>
            <a:r>
              <a:rPr lang="en-US" altLang="ko-KR" b="1" dirty="0"/>
              <a:t>Objective type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objective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7715F-89C5-5D0B-DE8E-FEA19816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531" y="377053"/>
            <a:ext cx="4119154" cy="611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6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6E980-F786-A745-465F-050B5CBA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en-US" altLang="ko-KR" dirty="0"/>
              <a:t>-break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C82D8E-C6FA-4E19-FDAE-0D5911CC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95" y="1817608"/>
            <a:ext cx="3705252" cy="1819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9B4AA2-C69E-ACDE-0953-1F549C46A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7608"/>
            <a:ext cx="3743352" cy="20240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FEC83-1ECF-6844-B769-F3B7FC26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5" y="4460850"/>
            <a:ext cx="3690964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36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9C6FA-EB4B-BBCB-0A55-F9DAD25B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en-US" altLang="ko-KR" dirty="0"/>
              <a:t>-continue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4CF1F3-3FE4-7935-A16E-D2A8B465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0808"/>
            <a:ext cx="8156339" cy="20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5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7C173-2618-745A-81F8-3487F299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타입변환</a:t>
            </a:r>
            <a:r>
              <a:rPr lang="en-US" altLang="ko-KR" dirty="0"/>
              <a:t>-</a:t>
            </a:r>
            <a:r>
              <a:rPr lang="ko-KR" altLang="en-US" dirty="0"/>
              <a:t>명시적 타입 변환</a:t>
            </a:r>
            <a:r>
              <a:rPr lang="en-US" altLang="ko-KR" dirty="0"/>
              <a:t>-String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F0D2A-8392-875F-5CDC-C6E9416B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문자열로 타입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String(</a:t>
            </a:r>
            <a:r>
              <a:rPr lang="ko-KR" altLang="en-US" dirty="0"/>
              <a:t>바꾸고 싶은 값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바꾸고 싶은 값</a:t>
            </a:r>
            <a:r>
              <a:rPr lang="en-US" altLang="ko-KR" dirty="0"/>
              <a:t>).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빈 문자열</a:t>
            </a:r>
            <a:r>
              <a:rPr lang="en-US" altLang="ko-KR" dirty="0"/>
              <a:t>(‘ ’)+ </a:t>
            </a:r>
            <a:r>
              <a:rPr lang="ko-KR" altLang="en-US" dirty="0"/>
              <a:t>바꾸고 싶은 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65A49-2AF8-2230-4FAE-3814E4C98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380" y="1425538"/>
            <a:ext cx="4957799" cy="50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63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7C173-2618-745A-81F8-3487F299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타입변환</a:t>
            </a:r>
            <a:r>
              <a:rPr lang="en-US" altLang="ko-KR" dirty="0"/>
              <a:t>-</a:t>
            </a:r>
            <a:r>
              <a:rPr lang="ko-KR" altLang="en-US" dirty="0"/>
              <a:t>명시적 타입 변환</a:t>
            </a:r>
            <a:r>
              <a:rPr lang="en-US" altLang="ko-KR" dirty="0"/>
              <a:t>-Number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F0D2A-8392-875F-5CDC-C6E9416B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숫자로 타입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Number(</a:t>
            </a:r>
            <a:r>
              <a:rPr lang="ko-KR" altLang="en-US" dirty="0"/>
              <a:t>바꾸고 싶은 값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parserInt</a:t>
            </a:r>
            <a:r>
              <a:rPr lang="en-US" altLang="ko-KR" dirty="0"/>
              <a:t>(string),</a:t>
            </a:r>
            <a:r>
              <a:rPr lang="en-US" altLang="ko-KR" dirty="0" err="1"/>
              <a:t>ParseFloat</a:t>
            </a:r>
            <a:r>
              <a:rPr lang="en-US" altLang="ko-KR" dirty="0"/>
              <a:t>(string)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+</a:t>
            </a:r>
            <a:r>
              <a:rPr lang="ko-KR" altLang="en-US" dirty="0" err="1"/>
              <a:t>단항</a:t>
            </a:r>
            <a:r>
              <a:rPr lang="ko-KR" altLang="en-US" dirty="0"/>
              <a:t> 연결 연산자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*</a:t>
            </a:r>
            <a:r>
              <a:rPr lang="ko-KR" altLang="en-US" dirty="0"/>
              <a:t>산술 연산자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483409-2A26-0972-4C79-428D9183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557" y="1373165"/>
            <a:ext cx="4311544" cy="51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00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7C173-2618-745A-81F8-3487F299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타입변환</a:t>
            </a:r>
            <a:r>
              <a:rPr lang="en-US" altLang="ko-KR" dirty="0"/>
              <a:t>-</a:t>
            </a:r>
            <a:r>
              <a:rPr lang="ko-KR" altLang="en-US" dirty="0"/>
              <a:t>명시적 타입 변환</a:t>
            </a:r>
            <a:r>
              <a:rPr lang="en-US" altLang="ko-KR" dirty="0"/>
              <a:t>-Number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F0D2A-8392-875F-5CDC-C6E9416B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숫자로 타입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Number(</a:t>
            </a:r>
            <a:r>
              <a:rPr lang="ko-KR" altLang="en-US" dirty="0"/>
              <a:t>바꾸고 싶은 값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parserInt</a:t>
            </a:r>
            <a:r>
              <a:rPr lang="en-US" altLang="ko-KR" dirty="0"/>
              <a:t>(string),</a:t>
            </a:r>
            <a:r>
              <a:rPr lang="en-US" altLang="ko-KR" dirty="0" err="1"/>
              <a:t>ParseFloat</a:t>
            </a:r>
            <a:r>
              <a:rPr lang="en-US" altLang="ko-KR" dirty="0"/>
              <a:t>(string)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+</a:t>
            </a:r>
            <a:r>
              <a:rPr lang="ko-KR" altLang="en-US" dirty="0" err="1"/>
              <a:t>단항</a:t>
            </a:r>
            <a:r>
              <a:rPr lang="ko-KR" altLang="en-US" dirty="0"/>
              <a:t> 연결 연산자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*</a:t>
            </a:r>
            <a:r>
              <a:rPr lang="ko-KR" altLang="en-US" dirty="0"/>
              <a:t>산술 연산자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483409-2A26-0972-4C79-428D9183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557" y="1373165"/>
            <a:ext cx="4311544" cy="51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20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7C173-2618-745A-81F8-3487F299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타입변환</a:t>
            </a:r>
            <a:r>
              <a:rPr lang="en-US" altLang="ko-KR" dirty="0"/>
              <a:t>-</a:t>
            </a:r>
            <a:r>
              <a:rPr lang="ko-KR" altLang="en-US" dirty="0"/>
              <a:t>명시적 타입 변환</a:t>
            </a:r>
            <a:r>
              <a:rPr lang="en-US" altLang="ko-KR" dirty="0"/>
              <a:t>-Boolean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F0D2A-8392-875F-5CDC-C6E9416B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Boolean</a:t>
            </a:r>
            <a:r>
              <a:rPr lang="ko-KR" altLang="en-US" dirty="0"/>
              <a:t>로 타입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Boolean(</a:t>
            </a:r>
            <a:r>
              <a:rPr lang="ko-KR" altLang="en-US" dirty="0"/>
              <a:t>바꾸고 싶은 값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!!</a:t>
            </a:r>
            <a:r>
              <a:rPr lang="ko-KR" altLang="en-US" dirty="0"/>
              <a:t>바꾸고 싶은 값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False : false, undefined, null, 0, </a:t>
            </a:r>
            <a:r>
              <a:rPr lang="en-US" altLang="ko-KR" dirty="0" err="1"/>
              <a:t>NaN</a:t>
            </a:r>
            <a:r>
              <a:rPr lang="en-US" altLang="ko-KR" dirty="0"/>
              <a:t>, </a:t>
            </a:r>
            <a:r>
              <a:rPr lang="ko-KR" altLang="en-US" dirty="0"/>
              <a:t>빈문자열</a:t>
            </a:r>
            <a:r>
              <a:rPr lang="en-US" altLang="ko-KR" dirty="0"/>
              <a:t>,</a:t>
            </a:r>
            <a:r>
              <a:rPr lang="ko-KR" altLang="en-US" dirty="0"/>
              <a:t> 빈 객체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True : </a:t>
            </a:r>
            <a:r>
              <a:rPr lang="ko-KR" altLang="en-US" dirty="0"/>
              <a:t>이외의 값들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8605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7158C-D8EB-00F3-40B2-E49054FA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타입변환</a:t>
            </a:r>
            <a:r>
              <a:rPr lang="en-US" altLang="ko-KR" dirty="0"/>
              <a:t>–</a:t>
            </a:r>
            <a:r>
              <a:rPr lang="ko-KR" altLang="en-US" dirty="0"/>
              <a:t>암묵적 타입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B34F7-8E87-83D3-F62D-A7AAD191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문자열로 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숫자로 변환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35753-161E-0E84-C11B-BBD37A27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7" y="2342332"/>
            <a:ext cx="3031065" cy="691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D3D972-39EB-BCA4-2B16-2A21F057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57" y="4001294"/>
            <a:ext cx="2883020" cy="149979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928B4F4-26E5-3CA7-9CC2-5ECD591D3E1E}"/>
              </a:ext>
            </a:extLst>
          </p:cNvPr>
          <p:cNvSpPr txBox="1">
            <a:spLocks/>
          </p:cNvSpPr>
          <p:nvPr/>
        </p:nvSpPr>
        <p:spPr>
          <a:xfrm>
            <a:off x="5738053" y="1825625"/>
            <a:ext cx="40665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Boolean</a:t>
            </a:r>
            <a:r>
              <a:rPr lang="ko-KR" altLang="en-US" dirty="0"/>
              <a:t>으로 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A2781C-C0A4-FC0D-3C1D-B14ACAF3D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326" y="2342332"/>
            <a:ext cx="3893241" cy="26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3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967AB-AC7B-33FA-0072-183089D0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5747E0-BFA6-7827-0A70-8D5077F6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500" dirty="0"/>
              <a:t>Object : Key</a:t>
            </a:r>
            <a:r>
              <a:rPr lang="ko-KR" altLang="en-US" sz="2500" dirty="0"/>
              <a:t>와 </a:t>
            </a:r>
            <a:r>
              <a:rPr lang="en-US" altLang="ko-KR" sz="2500" dirty="0"/>
              <a:t>value</a:t>
            </a:r>
            <a:r>
              <a:rPr lang="ko-KR" altLang="en-US" sz="2500" dirty="0"/>
              <a:t>로 구성된 </a:t>
            </a:r>
            <a:r>
              <a:rPr lang="en-US" altLang="ko-KR" sz="2500" dirty="0"/>
              <a:t>property</a:t>
            </a:r>
            <a:r>
              <a:rPr lang="ko-KR" altLang="en-US" sz="2500" dirty="0"/>
              <a:t>들의 집합</a:t>
            </a:r>
            <a:endParaRPr lang="en-US" altLang="ko-KR" sz="2500" dirty="0"/>
          </a:p>
          <a:p>
            <a:r>
              <a:rPr lang="en-US" altLang="ko-KR" sz="2500" dirty="0"/>
              <a:t>Property : </a:t>
            </a:r>
            <a:r>
              <a:rPr lang="ko-KR" altLang="en-US" sz="2500" dirty="0"/>
              <a:t>객체의 상태를 나타내는 값</a:t>
            </a:r>
            <a:endParaRPr lang="en-US" altLang="ko-KR" sz="2500" dirty="0"/>
          </a:p>
          <a:p>
            <a:r>
              <a:rPr lang="en-US" altLang="ko-KR" sz="2500" dirty="0"/>
              <a:t>Key</a:t>
            </a:r>
            <a:r>
              <a:rPr lang="ko-KR" altLang="en-US" sz="2500" dirty="0"/>
              <a:t> </a:t>
            </a:r>
            <a:r>
              <a:rPr lang="en-US" altLang="ko-KR" sz="2500" dirty="0"/>
              <a:t>:</a:t>
            </a:r>
            <a:r>
              <a:rPr lang="ko-KR" altLang="en-US" sz="2500" dirty="0"/>
              <a:t> 빈 문자열을 포함하는 모든 문자열 또는 </a:t>
            </a:r>
            <a:r>
              <a:rPr lang="en-US" altLang="ko-KR" sz="2500" dirty="0"/>
              <a:t>symbol </a:t>
            </a:r>
            <a:r>
              <a:rPr lang="ko-KR" altLang="en-US" sz="2500" dirty="0"/>
              <a:t>값</a:t>
            </a:r>
            <a:endParaRPr lang="en-US" altLang="ko-KR" sz="2500" dirty="0"/>
          </a:p>
          <a:p>
            <a:r>
              <a:rPr lang="en-US" altLang="ko-KR" sz="2500" dirty="0"/>
              <a:t>Value</a:t>
            </a:r>
            <a:r>
              <a:rPr lang="ko-KR" altLang="en-US" sz="2500" dirty="0"/>
              <a:t> </a:t>
            </a:r>
            <a:r>
              <a:rPr lang="en-US" altLang="ko-KR" sz="2500" dirty="0"/>
              <a:t>:</a:t>
            </a:r>
            <a:r>
              <a:rPr lang="ko-KR" altLang="en-US" sz="2500" dirty="0"/>
              <a:t> 모든 값 가능</a:t>
            </a:r>
            <a:endParaRPr lang="en-US" altLang="ko-KR" sz="2500" dirty="0"/>
          </a:p>
          <a:p>
            <a:r>
              <a:rPr lang="en-US" altLang="ko-KR" sz="2500" dirty="0"/>
              <a:t>Method : </a:t>
            </a:r>
            <a:r>
              <a:rPr lang="en-US" altLang="ko-KR" sz="2500" dirty="0" err="1"/>
              <a:t>propert</a:t>
            </a:r>
            <a:r>
              <a:rPr lang="ko-KR" altLang="en-US" sz="2500" dirty="0"/>
              <a:t>의 </a:t>
            </a:r>
            <a:r>
              <a:rPr lang="en-US" altLang="ko-KR" sz="2500" dirty="0"/>
              <a:t>value</a:t>
            </a:r>
            <a:r>
              <a:rPr lang="ko-KR" altLang="en-US" sz="2500" dirty="0"/>
              <a:t>가 함수일 경우</a:t>
            </a:r>
            <a:r>
              <a:rPr lang="en-US" altLang="ko-KR" sz="2500" dirty="0"/>
              <a:t>, method</a:t>
            </a:r>
            <a:r>
              <a:rPr lang="ko-KR" altLang="en-US" sz="2500" dirty="0"/>
              <a:t>라고 부름</a:t>
            </a:r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FC74791-D372-75A0-5D08-34687E49BC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3871A-89ED-5AA8-83BF-5D256EB3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62446"/>
            <a:ext cx="4111652" cy="22954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8EC211-5094-866C-C0DB-DC0E12B77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69"/>
          <a:stretch/>
        </p:blipFill>
        <p:spPr>
          <a:xfrm>
            <a:off x="5447212" y="4529683"/>
            <a:ext cx="4576354" cy="22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45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157B7-9784-FA49-8DFA-373FE047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Object-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E79694-43AD-96A9-3646-DDC3FF160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900E2-B6D8-9D99-A5B6-A6726C3E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60" y="2459009"/>
            <a:ext cx="6488520" cy="41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07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157B7-9784-FA49-8DFA-373FE047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Object-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E79694-43AD-96A9-3646-DDC3FF160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Object</a:t>
            </a:r>
            <a:r>
              <a:rPr lang="ko-KR" altLang="en-US" dirty="0"/>
              <a:t> 생성자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CCF2DB-262F-3912-831C-C597E86F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66" y="2543502"/>
            <a:ext cx="6839107" cy="389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9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CF67E-6925-EEC8-E3EC-94FB0000B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VARIABLE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E4BDF-931D-1924-DC8D-29E2D5E31714}"/>
              </a:ext>
            </a:extLst>
          </p:cNvPr>
          <p:cNvSpPr txBox="1"/>
          <p:nvPr/>
        </p:nvSpPr>
        <p:spPr>
          <a:xfrm>
            <a:off x="759822" y="1862513"/>
            <a:ext cx="10883538" cy="313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b="1" dirty="0"/>
              <a:t>-var : function variable/</a:t>
            </a:r>
            <a:r>
              <a:rPr lang="ko-KR" altLang="en-US" sz="2800" b="1" dirty="0" err="1"/>
              <a:t>재선언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O/</a:t>
            </a:r>
            <a:r>
              <a:rPr lang="ko-KR" altLang="en-US" sz="2800" b="1" dirty="0"/>
              <a:t>업데이트 </a:t>
            </a:r>
            <a:r>
              <a:rPr lang="en-US" altLang="ko-KR" sz="2800" b="1" dirty="0"/>
              <a:t>O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/>
              <a:t>-let : block variable/</a:t>
            </a:r>
            <a:r>
              <a:rPr lang="ko-KR" altLang="en-US" sz="2800" b="1" dirty="0" err="1"/>
              <a:t>재선언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X/</a:t>
            </a:r>
            <a:r>
              <a:rPr lang="ko-KR" altLang="en-US" sz="2800" b="1" dirty="0"/>
              <a:t>업데이트 </a:t>
            </a:r>
            <a:r>
              <a:rPr lang="en-US" altLang="ko-KR" sz="2800" b="1" dirty="0"/>
              <a:t>O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/>
              <a:t>-const : block variable/</a:t>
            </a:r>
            <a:r>
              <a:rPr lang="ko-KR" altLang="en-US" sz="2800" b="1" dirty="0" err="1"/>
              <a:t>재선언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X/</a:t>
            </a:r>
            <a:r>
              <a:rPr lang="ko-KR" altLang="en-US" sz="2800" b="1" dirty="0"/>
              <a:t>업데이트 </a:t>
            </a:r>
            <a:r>
              <a:rPr lang="en-US" altLang="ko-KR" sz="2800" b="1" dirty="0"/>
              <a:t>X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5997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157B7-9784-FA49-8DFA-373FE047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Object-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E79694-43AD-96A9-3646-DDC3FF160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생성자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1D5FB-B80C-5754-DF53-4FAEC526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1397"/>
            <a:ext cx="4629184" cy="3800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EC9E55-5713-C4DF-1375-4E4DA6B0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30" y="1458100"/>
            <a:ext cx="4491070" cy="508638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FA2550A-B0E9-3878-2FF0-957710A2DEC3}"/>
              </a:ext>
            </a:extLst>
          </p:cNvPr>
          <p:cNvSpPr/>
          <p:nvPr/>
        </p:nvSpPr>
        <p:spPr>
          <a:xfrm>
            <a:off x="5577228" y="4001294"/>
            <a:ext cx="1175657" cy="4052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00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5AA36-1D7A-5DF1-319B-0B5934D2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Object-key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03E8C-8392-DF16-8490-DEC30A1FD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는 문자열이므로</a:t>
            </a:r>
            <a:r>
              <a:rPr lang="en-US" altLang="ko-KR" dirty="0"/>
              <a:t>, </a:t>
            </a:r>
            <a:r>
              <a:rPr lang="ko-KR" altLang="en-US" dirty="0"/>
              <a:t>따옴표를 사용하고</a:t>
            </a:r>
            <a:r>
              <a:rPr lang="en-US" altLang="ko-KR" dirty="0"/>
              <a:t>, </a:t>
            </a:r>
            <a:r>
              <a:rPr lang="ko-KR" altLang="en-US" dirty="0"/>
              <a:t>사용 가능한 유효한 이름인 경우 따옴표 생략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1179B-B442-74BD-2DFD-13CD8272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84" y="2851142"/>
            <a:ext cx="6576825" cy="3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5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F6424-FF6E-4D8F-7768-A78E7672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Object-value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80FE5-D7A2-A0C0-9A74-10D899088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마침표</a:t>
            </a:r>
            <a:r>
              <a:rPr lang="en-US" altLang="ko-KR" dirty="0"/>
              <a:t>(.) </a:t>
            </a:r>
            <a:r>
              <a:rPr lang="ko-KR" altLang="en-US" dirty="0"/>
              <a:t>표기법</a:t>
            </a:r>
            <a:endParaRPr lang="en-US" altLang="ko-KR" dirty="0"/>
          </a:p>
          <a:p>
            <a:r>
              <a:rPr lang="ko-KR" altLang="en-US" dirty="0"/>
              <a:t>대괄호</a:t>
            </a:r>
            <a:r>
              <a:rPr lang="en-US" altLang="ko-KR" dirty="0"/>
              <a:t>([]) </a:t>
            </a:r>
            <a:r>
              <a:rPr lang="ko-KR" altLang="en-US" dirty="0"/>
              <a:t>표기법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9924D8-8F43-5D73-B77B-3022F827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65" y="1348993"/>
            <a:ext cx="6529435" cy="50482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D2FA7A-54F4-1CE9-D414-5E3B8CAA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6" y="4336400"/>
            <a:ext cx="3795740" cy="19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0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476FC-C9B1-BE92-60DF-7C300369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Object-value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B8200-EE6D-C9A6-6A65-D2F0C636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Value update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delete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C310EF-D7E8-3A7A-B01E-977FEC4D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996" y="1203399"/>
            <a:ext cx="3169034" cy="15413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44F3E3-FDDD-565A-C788-C23F6316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96" y="2943115"/>
            <a:ext cx="2007745" cy="13541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C542FC-6134-95AB-5FEA-6A1A279A1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996" y="4495646"/>
            <a:ext cx="4785779" cy="21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01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7CD20-B6BE-D737-0FF6-3A26D401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– for ~ in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ED4BC8-BE76-1A2C-F194-A24404C2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60" y="1529537"/>
            <a:ext cx="4377697" cy="33782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33019A-F816-0D1B-DC70-98E991CB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505" y="2106536"/>
            <a:ext cx="3363825" cy="22242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EBBA59-ED25-6083-7CCC-AA0E7B9F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06" y="5133797"/>
            <a:ext cx="2581294" cy="15478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CD114D-1A69-A3CC-8502-5123B3CAF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84" y="5228170"/>
            <a:ext cx="478021" cy="13590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284B50-47FD-E9DA-73A6-6DC847ADA368}"/>
              </a:ext>
            </a:extLst>
          </p:cNvPr>
          <p:cNvSpPr txBox="1"/>
          <p:nvPr/>
        </p:nvSpPr>
        <p:spPr>
          <a:xfrm>
            <a:off x="1369931" y="5520948"/>
            <a:ext cx="190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Cf)</a:t>
            </a:r>
            <a:r>
              <a:rPr lang="en-US" altLang="ko-KR" sz="3200" dirty="0" err="1"/>
              <a:t>for~of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54316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D8560-E0AD-7B50-0186-151999CD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Immutable var vs mutable var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D233F1-72E8-C627-CE5B-0CE856548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Immutable variable</a:t>
            </a:r>
          </a:p>
          <a:p>
            <a:pPr lvl="1"/>
            <a:r>
              <a:rPr lang="en-US" altLang="ko-KR" dirty="0"/>
              <a:t>Primitive data type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Mutable variable</a:t>
            </a:r>
          </a:p>
          <a:p>
            <a:pPr lvl="1"/>
            <a:r>
              <a:rPr lang="en-US" altLang="ko-KR" dirty="0"/>
              <a:t>Object data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561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ABA7B-19F8-651C-4DFA-5DA0C3D7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Immutable data pattern-</a:t>
            </a:r>
            <a:r>
              <a:rPr lang="en-US" altLang="ko-KR" dirty="0" err="1"/>
              <a:t>object.assign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855F0-F1F6-86A6-9417-7BD60B69B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Object.assign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ADAD5-11FA-BC84-5CEB-26EF2D7F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46" y="1378506"/>
            <a:ext cx="4794963" cy="447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FF4BD8-905E-5682-DF06-522BAB0B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86" y="1499191"/>
            <a:ext cx="4345064" cy="51733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FD2D0-CD51-3FC6-CFBE-8889C68D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46" y="2323323"/>
            <a:ext cx="3742340" cy="43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7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ABA7B-19F8-651C-4DFA-5DA0C3D7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Immutable data pattern-</a:t>
            </a:r>
            <a:r>
              <a:rPr lang="en-US" altLang="ko-KR" dirty="0" err="1"/>
              <a:t>object.freeze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855F0-F1F6-86A6-9417-7BD60B69B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Object.freeze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D43458-16EC-8561-5DB9-26476BC3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40" y="1690688"/>
            <a:ext cx="5308817" cy="46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15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ABA7B-19F8-651C-4DFA-5DA0C3D7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Immutable data pattern-</a:t>
            </a:r>
            <a:r>
              <a:rPr lang="en-US" altLang="ko-KR" dirty="0" err="1"/>
              <a:t>object.freeze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855F0-F1F6-86A6-9417-7BD60B69B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Object.freeze</a:t>
            </a:r>
            <a:endParaRPr lang="en-US" altLang="ko-KR" dirty="0"/>
          </a:p>
          <a:p>
            <a:pPr lvl="1"/>
            <a:r>
              <a:rPr lang="en-US" altLang="ko-KR" dirty="0"/>
              <a:t>Deep freeze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67CB8-AF08-136E-1F23-2F87B88B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3979"/>
            <a:ext cx="5748380" cy="28527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9C092B-78F9-BC36-F1C1-51FF38D6F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648" y="1605885"/>
            <a:ext cx="4323152" cy="479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0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DBAB3-2883-59F2-699F-22D9BB74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Pass-by-reference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7473C-8993-DC42-4B75-27942F303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Objective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mutable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8F1C8D-F793-10B0-C55E-55C3E609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14" y="3378177"/>
            <a:ext cx="4252944" cy="3114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80D5FF-0F21-F061-CB85-8C9EFCB13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78176"/>
            <a:ext cx="4791740" cy="313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FB4A4-8331-5E98-5BF3-FD279165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-Hoisting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AD5EA4-2088-C58F-6138-5BAE206480B6}"/>
              </a:ext>
            </a:extLst>
          </p:cNvPr>
          <p:cNvSpPr txBox="1">
            <a:spLocks/>
          </p:cNvSpPr>
          <p:nvPr/>
        </p:nvSpPr>
        <p:spPr>
          <a:xfrm>
            <a:off x="955766" y="1648370"/>
            <a:ext cx="11079480" cy="4994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700" dirty="0">
                <a:latin typeface="+mj-lt"/>
              </a:rPr>
              <a:t>변수의 선언부가 해당 </a:t>
            </a:r>
            <a:r>
              <a:rPr lang="ko-KR" altLang="en-US" sz="2700" dirty="0" err="1">
                <a:latin typeface="+mj-lt"/>
              </a:rPr>
              <a:t>스코프</a:t>
            </a:r>
            <a:r>
              <a:rPr lang="ko-KR" altLang="en-US" sz="2700" dirty="0">
                <a:latin typeface="+mj-lt"/>
              </a:rPr>
              <a:t> 영역 최상단으로 올려진 것 같은 현상</a:t>
            </a:r>
            <a:endParaRPr lang="en-US" altLang="ko-KR" sz="2700" dirty="0">
              <a:latin typeface="+mj-l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02969A-F69F-8323-9FAD-65D4C599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7" y="2452680"/>
            <a:ext cx="5741661" cy="34517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4CA06B-DF5E-DA66-62EB-1CB855B71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26" y="2459211"/>
            <a:ext cx="5048807" cy="321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6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11A17-022C-8DEE-0477-DB2A42F8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Pass-by-value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461F2-B1CC-69E8-C586-71EEFEBC5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Primitive type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immutable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F1F0BB-C322-66CE-6349-7DB16F0D5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288" y="1825625"/>
            <a:ext cx="3941135" cy="333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45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A2B14-ADE7-A7F0-1641-8C426DF5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Function- </a:t>
            </a:r>
            <a:r>
              <a:rPr lang="ko-KR" altLang="en-US" dirty="0"/>
              <a:t>함수 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B1F46-378F-35BC-4BCE-5D99A27CAB5C}"/>
              </a:ext>
            </a:extLst>
          </p:cNvPr>
          <p:cNvSpPr txBox="1"/>
          <p:nvPr/>
        </p:nvSpPr>
        <p:spPr>
          <a:xfrm>
            <a:off x="766353" y="1690688"/>
            <a:ext cx="257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함수 선언문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70F538-CDF4-5A0C-8508-97097B01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04" y="2460776"/>
            <a:ext cx="7909498" cy="33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11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A2B14-ADE7-A7F0-1641-8C426DF5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Function- </a:t>
            </a:r>
            <a:r>
              <a:rPr lang="ko-KR" altLang="en-US" dirty="0"/>
              <a:t>함수 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B1F46-378F-35BC-4BCE-5D99A27CAB5C}"/>
              </a:ext>
            </a:extLst>
          </p:cNvPr>
          <p:cNvSpPr txBox="1"/>
          <p:nvPr/>
        </p:nvSpPr>
        <p:spPr>
          <a:xfrm>
            <a:off x="766353" y="1690688"/>
            <a:ext cx="257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함수 표현식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70F538-CDF4-5A0C-8508-97097B01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04" y="2460776"/>
            <a:ext cx="7909498" cy="33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89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1E591-DDAD-CB05-23C0-7E984C68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Function-</a:t>
            </a:r>
            <a:r>
              <a:rPr lang="ko-KR" altLang="en-US" dirty="0"/>
              <a:t>일급 객체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785A99-116A-B963-884E-EC3C8D460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7901"/>
            <a:ext cx="7487093" cy="27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35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F29A8-993E-D61C-B298-EACEF7D3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Function-hoisting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D96EEA-3E5A-9F06-3F78-7EFD8E3A9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4576"/>
            <a:ext cx="4417488" cy="2200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04C85A-6D86-C2EA-FC2C-A4633CD3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49" y="2995772"/>
            <a:ext cx="6247085" cy="16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85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516B1-7EB3-CA87-862C-03EAB44D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Function-parameter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CF6FE-EF6A-2B87-EABE-268A26878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687"/>
            <a:ext cx="6208972" cy="28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66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AE5F2-0525-8023-657C-FDA04D07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Function-call-by-value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A26D1A-C74F-2BF9-957B-745160E6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66" y="2022226"/>
            <a:ext cx="5327920" cy="38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69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31018-22F7-8CC6-C0BA-FB18834D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Function-call-by-reference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DA4F8-F849-2FBA-D399-0085E9E47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13" y="1484276"/>
            <a:ext cx="5681704" cy="491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90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B03A9-0BFC-909C-FB80-D852B603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Function-property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70253-ECF5-0CB2-0596-4558002D9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Argument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Caller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Length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Name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Prototype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__proto__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57CFF-FF54-7CDA-E089-8BA493E2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00" y="1825625"/>
            <a:ext cx="7733868" cy="23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24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D5ED2-554F-E0CD-34B0-83CB0763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Function-return value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3959E-C2E6-D868-1366-09519DF94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5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FB4A4-8331-5E98-5BF3-FD279165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-Hoisting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AD5EA4-2088-C58F-6138-5BAE206480B6}"/>
              </a:ext>
            </a:extLst>
          </p:cNvPr>
          <p:cNvSpPr txBox="1">
            <a:spLocks/>
          </p:cNvSpPr>
          <p:nvPr/>
        </p:nvSpPr>
        <p:spPr>
          <a:xfrm>
            <a:off x="741317" y="2036537"/>
            <a:ext cx="10709366" cy="4360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400" dirty="0">
                <a:latin typeface="+mj-lt"/>
              </a:rPr>
              <a:t>변수의 생성 단계</a:t>
            </a:r>
            <a:endParaRPr lang="en-US" altLang="ko-KR" sz="2400" dirty="0">
              <a:latin typeface="+mj-lt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b="1" dirty="0">
                <a:latin typeface="+mj-lt"/>
              </a:rPr>
              <a:t>선언 단계</a:t>
            </a:r>
            <a:r>
              <a:rPr lang="en-US" altLang="ko-KR" sz="2000" b="1" dirty="0">
                <a:latin typeface="+mj-lt"/>
              </a:rPr>
              <a:t>(declaration phase)</a:t>
            </a:r>
          </a:p>
          <a:p>
            <a:pPr lvl="2">
              <a:lnSpc>
                <a:spcPct val="13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+mj-lt"/>
              </a:rPr>
              <a:t>변수 객체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j-lt"/>
              </a:rPr>
              <a:t>(Variable Object)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j-lt"/>
              </a:rPr>
              <a:t>에 변수를 등록한다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j-lt"/>
              </a:rPr>
              <a:t>이 변수 객체는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+mj-lt"/>
              </a:rPr>
              <a:t>스코프가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j-lt"/>
              </a:rPr>
              <a:t> 참조하는 대상이 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j-lt"/>
              </a:rPr>
              <a:t>.</a:t>
            </a:r>
          </a:p>
          <a:p>
            <a:pPr lvl="1">
              <a:lnSpc>
                <a:spcPct val="130000"/>
              </a:lnSpc>
            </a:pPr>
            <a:r>
              <a:rPr lang="ko-KR" altLang="en-US" sz="2000" b="1" i="0" dirty="0">
                <a:solidFill>
                  <a:srgbClr val="333333"/>
                </a:solidFill>
                <a:effectLst/>
                <a:latin typeface="+mj-lt"/>
              </a:rPr>
              <a:t>초기화 단계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+mj-lt"/>
              </a:rPr>
              <a:t>(Initialization phase)</a:t>
            </a:r>
            <a:endParaRPr lang="en-US" altLang="ko-KR" sz="2000" dirty="0">
              <a:solidFill>
                <a:srgbClr val="333333"/>
              </a:solidFill>
              <a:latin typeface="+mj-lt"/>
            </a:endParaRPr>
          </a:p>
          <a:p>
            <a:pPr lvl="2">
              <a:lnSpc>
                <a:spcPct val="13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+mj-lt"/>
              </a:rPr>
              <a:t>변수 객체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j-lt"/>
              </a:rPr>
              <a:t>(Variable Object)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j-lt"/>
              </a:rPr>
              <a:t>에 등록된 변수를 메모리에 할당한다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j-lt"/>
              </a:rPr>
              <a:t>이 단계에서 변수는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j-lt"/>
              </a:rPr>
              <a:t>undefined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j-lt"/>
              </a:rPr>
              <a:t>로 초기화된다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j-lt"/>
              </a:rPr>
              <a:t>.</a:t>
            </a:r>
          </a:p>
          <a:p>
            <a:pPr lvl="1">
              <a:lnSpc>
                <a:spcPct val="130000"/>
              </a:lnSpc>
            </a:pPr>
            <a:r>
              <a:rPr lang="ko-KR" altLang="en-US" sz="2000" b="1" i="0" dirty="0">
                <a:solidFill>
                  <a:srgbClr val="333333"/>
                </a:solidFill>
                <a:effectLst/>
                <a:latin typeface="+mj-lt"/>
              </a:rPr>
              <a:t>할당 단계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+mj-lt"/>
              </a:rPr>
              <a:t>(Assignment phase)</a:t>
            </a:r>
            <a:endParaRPr lang="en-US" altLang="ko-KR" sz="2000" dirty="0">
              <a:solidFill>
                <a:srgbClr val="333333"/>
              </a:solidFill>
              <a:latin typeface="+mj-lt"/>
            </a:endParaRPr>
          </a:p>
          <a:p>
            <a:pPr lvl="2">
              <a:lnSpc>
                <a:spcPct val="13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+mj-lt"/>
              </a:rPr>
              <a:t>undefined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j-lt"/>
              </a:rPr>
              <a:t>로 초기화된 변수에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+mj-lt"/>
              </a:rPr>
              <a:t>실제값을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j-lt"/>
              </a:rPr>
              <a:t> 할당한다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D6AAB8-07DB-8E2B-C02F-0A376772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201" y="460918"/>
            <a:ext cx="6892962" cy="22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30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04386-4724-2DDA-1448-A5B7519F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checking-type of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176A7-78DD-AE14-87B2-DF847D58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377" y="1803899"/>
            <a:ext cx="5815149" cy="44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39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1E767-FCC3-F007-5B76-307791CC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checking – </a:t>
            </a:r>
            <a:r>
              <a:rPr lang="en-US" altLang="ko-KR" sz="4000" dirty="0" err="1"/>
              <a:t>Object.prototype.toString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D702FB-1961-B031-F33F-3FA5476C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527" y="1863347"/>
            <a:ext cx="6148432" cy="40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05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8BAD9-B443-C60D-85E4-3EF35246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checking-</a:t>
            </a:r>
            <a:r>
              <a:rPr lang="en-US" altLang="ko-KR" dirty="0" err="1"/>
              <a:t>instanceof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A6914C-54B1-AC90-7003-4A014981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68" y="2644951"/>
            <a:ext cx="4262469" cy="14287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8AE0F7-E657-0542-D5DA-9AB62E2C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76" y="1419489"/>
            <a:ext cx="4920250" cy="1608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C45385-CC91-99EB-CCF5-9ADA2DCD9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676" y="3643310"/>
            <a:ext cx="5029856" cy="3052097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02B6F03-381E-4533-681C-BD5D448FF9FA}"/>
              </a:ext>
            </a:extLst>
          </p:cNvPr>
          <p:cNvSpPr/>
          <p:nvPr/>
        </p:nvSpPr>
        <p:spPr>
          <a:xfrm>
            <a:off x="7454537" y="3108960"/>
            <a:ext cx="339634" cy="4528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28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4D39E-CE32-6123-8635-D9D51EC9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checking-</a:t>
            </a:r>
            <a:r>
              <a:rPr lang="ko-KR" altLang="en-US"/>
              <a:t>유사 배열 객체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06EAD-9CE1-63D8-AD07-CC828721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85" y="2012288"/>
            <a:ext cx="4052917" cy="900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467086-07E0-EC31-EA1D-1EA8A69E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85" y="3707674"/>
            <a:ext cx="6362197" cy="20145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5C903A-D8CF-8691-94A7-84FDC1F7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139" y="1693122"/>
            <a:ext cx="5124487" cy="40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0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10E55-27F6-C6B7-0512-B0985DFC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VARIABLE-Quiz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EC685F-D3BA-029D-FEB7-C5E557AEE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188"/>
          <a:stretch/>
        </p:blipFill>
        <p:spPr>
          <a:xfrm>
            <a:off x="948814" y="1615697"/>
            <a:ext cx="2691369" cy="49766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0473D2-66F9-C7C2-283D-A9EB5C528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081" y="1452213"/>
            <a:ext cx="3065969" cy="5040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CA0281-243D-E286-77B4-C693286F3A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06"/>
          <a:stretch/>
        </p:blipFill>
        <p:spPr>
          <a:xfrm>
            <a:off x="4381492" y="1524477"/>
            <a:ext cx="2955380" cy="50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14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AE9A1-697E-B19C-EEE1-7C5F8B78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2E4E8-28B1-128C-297D-0FA92277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880" y="1495144"/>
            <a:ext cx="10515600" cy="50509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산술 연산자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문자열 연결 연산자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할당 연산자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비교 연산자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논리 연산자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타입 연산자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F015C-F2BB-6259-7F2F-98216688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988" y="1027906"/>
            <a:ext cx="4566503" cy="53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9DA45-03A9-77E8-3D7E-4D20DFDF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r>
              <a:rPr lang="en-US" altLang="ko-KR" dirty="0"/>
              <a:t>-</a:t>
            </a:r>
            <a:r>
              <a:rPr lang="ko-KR" altLang="en-US" dirty="0"/>
              <a:t>이항 산술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15E452-948B-3499-A49A-6F8E6ABBB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27" y="2449766"/>
            <a:ext cx="5947462" cy="26186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6D18D3-FE44-7B98-34C2-558CFA42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495" y="2076596"/>
            <a:ext cx="3483778" cy="32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87806-D70E-BE68-3FD9-E179C5B2A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r>
              <a:rPr lang="en-US" altLang="ko-KR" dirty="0"/>
              <a:t>-</a:t>
            </a:r>
            <a:r>
              <a:rPr lang="ko-KR" altLang="en-US" dirty="0" err="1"/>
              <a:t>단항</a:t>
            </a:r>
            <a:r>
              <a:rPr lang="ko-KR" altLang="en-US" dirty="0"/>
              <a:t> 산술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5D76F-BD63-8A1C-3E3B-55BA7FD3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425" y="1542642"/>
            <a:ext cx="3424655" cy="4487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B25BF6-1BDA-8DA7-5F17-C2EED75AD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41" y="2447741"/>
            <a:ext cx="6483084" cy="286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</TotalTime>
  <Words>563</Words>
  <Application>Microsoft Office PowerPoint</Application>
  <PresentationFormat>와이드스크린</PresentationFormat>
  <Paragraphs>164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맑은 고딕</vt:lpstr>
      <vt:lpstr>Arial</vt:lpstr>
      <vt:lpstr>Lora</vt:lpstr>
      <vt:lpstr>Office 테마</vt:lpstr>
      <vt:lpstr>PowerPoint 프레젠테이션</vt:lpstr>
      <vt:lpstr>DATA TYPE</vt:lpstr>
      <vt:lpstr>VARIABLE</vt:lpstr>
      <vt:lpstr>변수-Hoisting</vt:lpstr>
      <vt:lpstr>변수-Hoisting</vt:lpstr>
      <vt:lpstr>VARIABLE-Quiz</vt:lpstr>
      <vt:lpstr>연산자</vt:lpstr>
      <vt:lpstr>연산자-이항 산술 연산자</vt:lpstr>
      <vt:lpstr>연산자-단항 산술 연산자</vt:lpstr>
      <vt:lpstr>연산자-문자열 연결 연산자</vt:lpstr>
      <vt:lpstr>연산자-할당 연산자</vt:lpstr>
      <vt:lpstr>연산자-동등/일치 비교 연산자</vt:lpstr>
      <vt:lpstr>연산자-대소관계 비교 연산자</vt:lpstr>
      <vt:lpstr>연산자-삼항 조건 연산자</vt:lpstr>
      <vt:lpstr>연산자-논리연산자</vt:lpstr>
      <vt:lpstr>연산자-논리연산자-단축평가</vt:lpstr>
      <vt:lpstr>연산자-논리연산자-단축평가</vt:lpstr>
      <vt:lpstr>제어문-조건문</vt:lpstr>
      <vt:lpstr>제어문-반복문</vt:lpstr>
      <vt:lpstr>제어문-break</vt:lpstr>
      <vt:lpstr>제어문-continue</vt:lpstr>
      <vt:lpstr>타입변환-명시적 타입 변환-String </vt:lpstr>
      <vt:lpstr>타입변환-명시적 타입 변환-Number </vt:lpstr>
      <vt:lpstr>타입변환-명시적 타입 변환-Number </vt:lpstr>
      <vt:lpstr>타입변환-명시적 타입 변환-Boolean </vt:lpstr>
      <vt:lpstr>타입변환–암묵적 타입 변환</vt:lpstr>
      <vt:lpstr>Object</vt:lpstr>
      <vt:lpstr>Object-생성</vt:lpstr>
      <vt:lpstr>Object-생성</vt:lpstr>
      <vt:lpstr>Object-생성</vt:lpstr>
      <vt:lpstr>Object-key</vt:lpstr>
      <vt:lpstr>Object-value</vt:lpstr>
      <vt:lpstr>Object-value</vt:lpstr>
      <vt:lpstr>Object – for ~ in</vt:lpstr>
      <vt:lpstr>Immutable var vs mutable var</vt:lpstr>
      <vt:lpstr>Immutable data pattern-object.assign</vt:lpstr>
      <vt:lpstr>Immutable data pattern-object.freeze</vt:lpstr>
      <vt:lpstr>Immutable data pattern-object.freeze</vt:lpstr>
      <vt:lpstr>Pass-by-reference</vt:lpstr>
      <vt:lpstr>Pass-by-value</vt:lpstr>
      <vt:lpstr>Function- 함수 정의</vt:lpstr>
      <vt:lpstr>Function- 함수 정의</vt:lpstr>
      <vt:lpstr>Function-일급 객체</vt:lpstr>
      <vt:lpstr>Function-hoisting</vt:lpstr>
      <vt:lpstr>Function-parameter</vt:lpstr>
      <vt:lpstr>Function-call-by-value</vt:lpstr>
      <vt:lpstr>Function-call-by-reference</vt:lpstr>
      <vt:lpstr>Function-property</vt:lpstr>
      <vt:lpstr>Function-return value</vt:lpstr>
      <vt:lpstr>Type checking-type of</vt:lpstr>
      <vt:lpstr>Type checking – Object.prototype.toString</vt:lpstr>
      <vt:lpstr>Type checking-instanceof</vt:lpstr>
      <vt:lpstr>Type checking-유사 배열 객체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robosun78@gmail.com</dc:creator>
  <cp:lastModifiedBy>robosun78@gmail.com</cp:lastModifiedBy>
  <cp:revision>2</cp:revision>
  <dcterms:created xsi:type="dcterms:W3CDTF">2024-01-18T11:25:14Z</dcterms:created>
  <dcterms:modified xsi:type="dcterms:W3CDTF">2024-01-20T14:18:35Z</dcterms:modified>
</cp:coreProperties>
</file>